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68" r:id="rId13"/>
    <p:sldId id="256" r:id="rId14"/>
    <p:sldId id="273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Уважение к человеческому достоинству детей, формирование и поддержка их положительной самооценки, уверенности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в собственных возможностях и способностях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Использование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в образовательной деятельности форм и методов работы, соответствующих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возрастным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и индивидуальным особенностям детей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1600" b="1" dirty="0" smtClean="0">
              <a:latin typeface="Arial" pitchFamily="34" charset="0"/>
              <a:cs typeface="Arial" pitchFamily="34" charset="0"/>
            </a:rPr>
            <a:t>(недопустимость как искусственного ускорения, так и искусственного замедления развития детей)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75D0A-C19A-40E3-A2B2-1ED320CB2717}" type="presOf" srcId="{0328E45E-7C07-4665-9EB3-A35F84733661}" destId="{48311774-F3A7-4292-8BA1-88547EA138B8}" srcOrd="0" destOrd="0" presId="urn:microsoft.com/office/officeart/2005/8/layout/pList1#1"/>
    <dgm:cxn modelId="{469CDE7C-9954-4D76-8571-757628DFF706}" type="presOf" srcId="{148526C8-55E4-4BF1-9E48-4DD4FF6195B7}" destId="{27412F2C-C3A2-4D57-9799-7FBBB0D068DC}" srcOrd="0" destOrd="0" presId="urn:microsoft.com/office/officeart/2005/8/layout/pList1#1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E0A05C60-7223-4DF7-9C6B-E1B3CA1CA5B4}" type="presOf" srcId="{1A12A046-9F39-4618-A74B-EC66D6822DFB}" destId="{CA3D9AF5-B8D3-41C1-BF91-E43BD1585208}" srcOrd="0" destOrd="0" presId="urn:microsoft.com/office/officeart/2005/8/layout/pList1#1"/>
    <dgm:cxn modelId="{65D0C79E-3138-4693-BA7D-28482725895B}" type="presOf" srcId="{D84315C6-6ED7-47C7-A514-DEC0A47A331B}" destId="{C02D9254-0AC2-44D3-BA9C-3F46CE8BA099}" srcOrd="0" destOrd="0" presId="urn:microsoft.com/office/officeart/2005/8/layout/pList1#1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0035EF68-FF00-43C7-A7BE-099214100D07}" type="presParOf" srcId="{48311774-F3A7-4292-8BA1-88547EA138B8}" destId="{E84073DF-48AE-4EAD-AC19-FB9F0400AB64}" srcOrd="0" destOrd="0" presId="urn:microsoft.com/office/officeart/2005/8/layout/pList1#1"/>
    <dgm:cxn modelId="{BC30CDF0-2841-4D8A-901B-2F3056CF08BA}" type="presParOf" srcId="{E84073DF-48AE-4EAD-AC19-FB9F0400AB64}" destId="{F3B22369-DB2E-4CA3-B223-40B553298DBF}" srcOrd="0" destOrd="0" presId="urn:microsoft.com/office/officeart/2005/8/layout/pList1#1"/>
    <dgm:cxn modelId="{3EC6C3AE-89D8-4FF5-B7C5-82DBEAE32438}" type="presParOf" srcId="{E84073DF-48AE-4EAD-AC19-FB9F0400AB64}" destId="{27412F2C-C3A2-4D57-9799-7FBBB0D068DC}" srcOrd="1" destOrd="0" presId="urn:microsoft.com/office/officeart/2005/8/layout/pList1#1"/>
    <dgm:cxn modelId="{54DDF4AF-7A78-41A2-AC5C-4257F771227C}" type="presParOf" srcId="{48311774-F3A7-4292-8BA1-88547EA138B8}" destId="{C02D9254-0AC2-44D3-BA9C-3F46CE8BA099}" srcOrd="1" destOrd="0" presId="urn:microsoft.com/office/officeart/2005/8/layout/pList1#1"/>
    <dgm:cxn modelId="{C9DFDCD8-0765-41B8-AB2E-AB882DC08722}" type="presParOf" srcId="{48311774-F3A7-4292-8BA1-88547EA138B8}" destId="{991E0164-AC72-47A7-AE7D-A02D1D4E2224}" srcOrd="2" destOrd="0" presId="urn:microsoft.com/office/officeart/2005/8/layout/pList1#1"/>
    <dgm:cxn modelId="{788CB4CB-31FF-4ED6-AE5A-5C8E363D48C2}" type="presParOf" srcId="{991E0164-AC72-47A7-AE7D-A02D1D4E2224}" destId="{F0A4E98A-A8CC-4C07-8031-3D30C407419B}" srcOrd="0" destOrd="0" presId="urn:microsoft.com/office/officeart/2005/8/layout/pList1#1"/>
    <dgm:cxn modelId="{BFB6C6D4-029F-4450-A363-A2A07AD78071}" type="presParOf" srcId="{991E0164-AC72-47A7-AE7D-A02D1D4E2224}" destId="{CA3D9AF5-B8D3-41C1-BF91-E43BD1585208}" srcOrd="1" destOrd="0" presId="urn:microsoft.com/office/officeart/2005/8/layout/pList1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Построение образовательной деятельности на основе взаимодействия взрослых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с детьми, ориентированного на интересы и возможности каждого ребёнка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и учитывающего социальную ситуацию его развития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Поддержка взрослыми положительного, доброжелательного отношения детей друг к другу и взаимодействия детей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в разных видах деятельности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6F8CF3-EF2C-456D-A180-5A8C321F8FB1}" type="presOf" srcId="{148526C8-55E4-4BF1-9E48-4DD4FF6195B7}" destId="{27412F2C-C3A2-4D57-9799-7FBBB0D068DC}" srcOrd="0" destOrd="0" presId="urn:microsoft.com/office/officeart/2005/8/layout/pList1#2"/>
    <dgm:cxn modelId="{4E2A9EAE-2764-458D-8640-CEDC1B6E2403}" type="presOf" srcId="{1A12A046-9F39-4618-A74B-EC66D6822DFB}" destId="{CA3D9AF5-B8D3-41C1-BF91-E43BD1585208}" srcOrd="0" destOrd="0" presId="urn:microsoft.com/office/officeart/2005/8/layout/pList1#2"/>
    <dgm:cxn modelId="{3BCA556F-A90E-49A9-8891-092E5F8058F1}" type="presOf" srcId="{0328E45E-7C07-4665-9EB3-A35F84733661}" destId="{48311774-F3A7-4292-8BA1-88547EA138B8}" srcOrd="0" destOrd="0" presId="urn:microsoft.com/office/officeart/2005/8/layout/pList1#2"/>
    <dgm:cxn modelId="{5BE3B86B-63E5-470D-B1A4-2E0E07B21D38}" type="presOf" srcId="{D84315C6-6ED7-47C7-A514-DEC0A47A331B}" destId="{C02D9254-0AC2-44D3-BA9C-3F46CE8BA099}" srcOrd="0" destOrd="0" presId="urn:microsoft.com/office/officeart/2005/8/layout/pList1#2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8E09C93F-024B-4BBE-B9AF-B25BC0D0AD6D}" type="presParOf" srcId="{48311774-F3A7-4292-8BA1-88547EA138B8}" destId="{E84073DF-48AE-4EAD-AC19-FB9F0400AB64}" srcOrd="0" destOrd="0" presId="urn:microsoft.com/office/officeart/2005/8/layout/pList1#2"/>
    <dgm:cxn modelId="{6E897A93-2266-4FBD-AEE4-9961302496E0}" type="presParOf" srcId="{E84073DF-48AE-4EAD-AC19-FB9F0400AB64}" destId="{F3B22369-DB2E-4CA3-B223-40B553298DBF}" srcOrd="0" destOrd="0" presId="urn:microsoft.com/office/officeart/2005/8/layout/pList1#2"/>
    <dgm:cxn modelId="{FA7C438B-D505-4E21-A3FD-DBDB39A40DE5}" type="presParOf" srcId="{E84073DF-48AE-4EAD-AC19-FB9F0400AB64}" destId="{27412F2C-C3A2-4D57-9799-7FBBB0D068DC}" srcOrd="1" destOrd="0" presId="urn:microsoft.com/office/officeart/2005/8/layout/pList1#2"/>
    <dgm:cxn modelId="{13B55915-B875-4F2F-A199-D33E431E8462}" type="presParOf" srcId="{48311774-F3A7-4292-8BA1-88547EA138B8}" destId="{C02D9254-0AC2-44D3-BA9C-3F46CE8BA099}" srcOrd="1" destOrd="0" presId="urn:microsoft.com/office/officeart/2005/8/layout/pList1#2"/>
    <dgm:cxn modelId="{DEE94A0E-63CC-4BE4-954C-64AB4E7ACA05}" type="presParOf" srcId="{48311774-F3A7-4292-8BA1-88547EA138B8}" destId="{991E0164-AC72-47A7-AE7D-A02D1D4E2224}" srcOrd="2" destOrd="0" presId="urn:microsoft.com/office/officeart/2005/8/layout/pList1#2"/>
    <dgm:cxn modelId="{58EFCC6C-40B3-461D-96B4-076C969E69A8}" type="presParOf" srcId="{991E0164-AC72-47A7-AE7D-A02D1D4E2224}" destId="{F0A4E98A-A8CC-4C07-8031-3D30C407419B}" srcOrd="0" destOrd="0" presId="urn:microsoft.com/office/officeart/2005/8/layout/pList1#2"/>
    <dgm:cxn modelId="{FCB26E1E-F759-40D9-84E0-C27C9646C165}" type="presParOf" srcId="{991E0164-AC72-47A7-AE7D-A02D1D4E2224}" destId="{CA3D9AF5-B8D3-41C1-BF91-E43BD1585208}" srcOrd="1" destOrd="0" presId="urn:microsoft.com/office/officeart/2005/8/layout/pList1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8E45E-7C07-4665-9EB3-A35F84733661}" type="doc">
      <dgm:prSet loTypeId="urn:microsoft.com/office/officeart/2005/8/layout/pList1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8526C8-55E4-4BF1-9E48-4DD4FF6195B7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Защита детей от всех форм физического и психического насилия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9580A40-6B25-48CC-B907-9EC097532169}" type="parTrans" cxnId="{195618AE-1D57-45E2-AF6A-FBA50B81D00C}">
      <dgm:prSet/>
      <dgm:spPr/>
      <dgm:t>
        <a:bodyPr/>
        <a:lstStyle/>
        <a:p>
          <a:endParaRPr lang="ru-RU"/>
        </a:p>
      </dgm:t>
    </dgm:pt>
    <dgm:pt modelId="{D84315C6-6ED7-47C7-A514-DEC0A47A331B}" type="sibTrans" cxnId="{195618AE-1D57-45E2-AF6A-FBA50B81D00C}">
      <dgm:prSet/>
      <dgm:spPr/>
      <dgm:t>
        <a:bodyPr/>
        <a:lstStyle/>
        <a:p>
          <a:endParaRPr lang="ru-RU"/>
        </a:p>
      </dgm:t>
    </dgm:pt>
    <dgm:pt modelId="{1A12A046-9F39-4618-A74B-EC66D6822DFB}">
      <dgm:prSet custT="1"/>
      <dgm:spPr/>
      <dgm:t>
        <a:bodyPr/>
        <a:lstStyle/>
        <a:p>
          <a:pPr rtl="0"/>
          <a:r>
            <a:rPr lang="ru-RU" sz="2000" b="1" dirty="0" smtClean="0">
              <a:latin typeface="Arial" pitchFamily="34" charset="0"/>
              <a:cs typeface="Arial" pitchFamily="34" charset="0"/>
            </a:rPr>
            <a:t>Поддержка родителей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в воспитании детей, охране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и укреплении их здоровья, вовлечение семей непосредственно</a:t>
          </a:r>
          <a:br>
            <a:rPr lang="ru-RU" sz="2000" b="1" dirty="0" smtClean="0">
              <a:latin typeface="Arial" pitchFamily="34" charset="0"/>
              <a:cs typeface="Arial" pitchFamily="34" charset="0"/>
            </a:rPr>
          </a:br>
          <a:r>
            <a:rPr lang="ru-RU" sz="2000" b="1" dirty="0" smtClean="0">
              <a:latin typeface="Arial" pitchFamily="34" charset="0"/>
              <a:cs typeface="Arial" pitchFamily="34" charset="0"/>
            </a:rPr>
            <a:t>в образовательную деятельность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8BD196DA-08A4-4D51-8CA2-39ABB3B24FDD}" type="parTrans" cxnId="{3BD562F3-767F-4A90-89F0-C622D53D3B8C}">
      <dgm:prSet/>
      <dgm:spPr/>
      <dgm:t>
        <a:bodyPr/>
        <a:lstStyle/>
        <a:p>
          <a:endParaRPr lang="ru-RU"/>
        </a:p>
      </dgm:t>
    </dgm:pt>
    <dgm:pt modelId="{71E74800-7EB9-41F4-BA68-22B2FD1B339F}" type="sibTrans" cxnId="{3BD562F3-767F-4A90-89F0-C622D53D3B8C}">
      <dgm:prSet/>
      <dgm:spPr/>
      <dgm:t>
        <a:bodyPr/>
        <a:lstStyle/>
        <a:p>
          <a:endParaRPr lang="ru-RU"/>
        </a:p>
      </dgm:t>
    </dgm:pt>
    <dgm:pt modelId="{48311774-F3A7-4292-8BA1-88547EA138B8}" type="pres">
      <dgm:prSet presAssocID="{0328E45E-7C07-4665-9EB3-A35F847336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073DF-48AE-4EAD-AC19-FB9F0400AB64}" type="pres">
      <dgm:prSet presAssocID="{148526C8-55E4-4BF1-9E48-4DD4FF6195B7}" presName="compNode" presStyleCnt="0"/>
      <dgm:spPr/>
    </dgm:pt>
    <dgm:pt modelId="{F3B22369-DB2E-4CA3-B223-40B553298DBF}" type="pres">
      <dgm:prSet presAssocID="{148526C8-55E4-4BF1-9E48-4DD4FF6195B7}" presName="pictRect" presStyleLbl="node1" presStyleIdx="0" presStyleCnt="2" custScaleX="62250" custScaleY="66359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27412F2C-C3A2-4D57-9799-7FBBB0D068DC}" type="pres">
      <dgm:prSet presAssocID="{148526C8-55E4-4BF1-9E48-4DD4FF6195B7}" presName="textRect" presStyleLbl="revTx" presStyleIdx="0" presStyleCnt="2" custScaleY="15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D9254-0AC2-44D3-BA9C-3F46CE8BA099}" type="pres">
      <dgm:prSet presAssocID="{D84315C6-6ED7-47C7-A514-DEC0A47A33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E0164-AC72-47A7-AE7D-A02D1D4E2224}" type="pres">
      <dgm:prSet presAssocID="{1A12A046-9F39-4618-A74B-EC66D6822DFB}" presName="compNode" presStyleCnt="0"/>
      <dgm:spPr/>
    </dgm:pt>
    <dgm:pt modelId="{F0A4E98A-A8CC-4C07-8031-3D30C407419B}" type="pres">
      <dgm:prSet presAssocID="{1A12A046-9F39-4618-A74B-EC66D6822DFB}" presName="pictRect" presStyleLbl="node1" presStyleIdx="1" presStyleCnt="2" custScaleX="62250" custScaleY="66359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>
              <a:lumMod val="50000"/>
              <a:lumOff val="50000"/>
            </a:schemeClr>
          </a:solidFill>
        </a:ln>
      </dgm:spPr>
    </dgm:pt>
    <dgm:pt modelId="{CA3D9AF5-B8D3-41C1-BF91-E43BD1585208}" type="pres">
      <dgm:prSet presAssocID="{1A12A046-9F39-4618-A74B-EC66D6822DFB}" presName="textRect" presStyleLbl="revTx" presStyleIdx="1" presStyleCnt="2" custScaleY="154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40F0A-E227-4526-A702-7593CED4DCA9}" type="presOf" srcId="{148526C8-55E4-4BF1-9E48-4DD4FF6195B7}" destId="{27412F2C-C3A2-4D57-9799-7FBBB0D068DC}" srcOrd="0" destOrd="0" presId="urn:microsoft.com/office/officeart/2005/8/layout/pList1#4"/>
    <dgm:cxn modelId="{DEF20804-3294-4A19-94C4-784C5C59103A}" type="presOf" srcId="{0328E45E-7C07-4665-9EB3-A35F84733661}" destId="{48311774-F3A7-4292-8BA1-88547EA138B8}" srcOrd="0" destOrd="0" presId="urn:microsoft.com/office/officeart/2005/8/layout/pList1#4"/>
    <dgm:cxn modelId="{829A294D-3D2D-4FC5-BC57-C7CEB806E8D5}" type="presOf" srcId="{D84315C6-6ED7-47C7-A514-DEC0A47A331B}" destId="{C02D9254-0AC2-44D3-BA9C-3F46CE8BA099}" srcOrd="0" destOrd="0" presId="urn:microsoft.com/office/officeart/2005/8/layout/pList1#4"/>
    <dgm:cxn modelId="{195618AE-1D57-45E2-AF6A-FBA50B81D00C}" srcId="{0328E45E-7C07-4665-9EB3-A35F84733661}" destId="{148526C8-55E4-4BF1-9E48-4DD4FF6195B7}" srcOrd="0" destOrd="0" parTransId="{59580A40-6B25-48CC-B907-9EC097532169}" sibTransId="{D84315C6-6ED7-47C7-A514-DEC0A47A331B}"/>
    <dgm:cxn modelId="{2EAA195E-33A3-47B9-9869-3F6CBD7882CA}" type="presOf" srcId="{1A12A046-9F39-4618-A74B-EC66D6822DFB}" destId="{CA3D9AF5-B8D3-41C1-BF91-E43BD1585208}" srcOrd="0" destOrd="0" presId="urn:microsoft.com/office/officeart/2005/8/layout/pList1#4"/>
    <dgm:cxn modelId="{3BD562F3-767F-4A90-89F0-C622D53D3B8C}" srcId="{0328E45E-7C07-4665-9EB3-A35F84733661}" destId="{1A12A046-9F39-4618-A74B-EC66D6822DFB}" srcOrd="1" destOrd="0" parTransId="{8BD196DA-08A4-4D51-8CA2-39ABB3B24FDD}" sibTransId="{71E74800-7EB9-41F4-BA68-22B2FD1B339F}"/>
    <dgm:cxn modelId="{79BAB38F-7561-4FCA-8132-5E1F0253B913}" type="presParOf" srcId="{48311774-F3A7-4292-8BA1-88547EA138B8}" destId="{E84073DF-48AE-4EAD-AC19-FB9F0400AB64}" srcOrd="0" destOrd="0" presId="urn:microsoft.com/office/officeart/2005/8/layout/pList1#4"/>
    <dgm:cxn modelId="{2A0FB03E-52BD-42CA-99CB-4792FC41FCCB}" type="presParOf" srcId="{E84073DF-48AE-4EAD-AC19-FB9F0400AB64}" destId="{F3B22369-DB2E-4CA3-B223-40B553298DBF}" srcOrd="0" destOrd="0" presId="urn:microsoft.com/office/officeart/2005/8/layout/pList1#4"/>
    <dgm:cxn modelId="{FBA815FE-68E3-450D-A062-2C8392A2A97D}" type="presParOf" srcId="{E84073DF-48AE-4EAD-AC19-FB9F0400AB64}" destId="{27412F2C-C3A2-4D57-9799-7FBBB0D068DC}" srcOrd="1" destOrd="0" presId="urn:microsoft.com/office/officeart/2005/8/layout/pList1#4"/>
    <dgm:cxn modelId="{DCFA2A86-5E72-4AB8-95F0-9E3C0A46F3AE}" type="presParOf" srcId="{48311774-F3A7-4292-8BA1-88547EA138B8}" destId="{C02D9254-0AC2-44D3-BA9C-3F46CE8BA099}" srcOrd="1" destOrd="0" presId="urn:microsoft.com/office/officeart/2005/8/layout/pList1#4"/>
    <dgm:cxn modelId="{4B19CEC8-F879-490D-ADBA-ED511D4947EA}" type="presParOf" srcId="{48311774-F3A7-4292-8BA1-88547EA138B8}" destId="{991E0164-AC72-47A7-AE7D-A02D1D4E2224}" srcOrd="2" destOrd="0" presId="urn:microsoft.com/office/officeart/2005/8/layout/pList1#4"/>
    <dgm:cxn modelId="{8A396876-B708-47A5-9BEC-744019728A86}" type="presParOf" srcId="{991E0164-AC72-47A7-AE7D-A02D1D4E2224}" destId="{F0A4E98A-A8CC-4C07-8031-3D30C407419B}" srcOrd="0" destOrd="0" presId="urn:microsoft.com/office/officeart/2005/8/layout/pList1#4"/>
    <dgm:cxn modelId="{5892A0BC-8B84-4A07-96D9-A67CBE39D8B5}" type="presParOf" srcId="{991E0164-AC72-47A7-AE7D-A02D1D4E2224}" destId="{CA3D9AF5-B8D3-41C1-BF91-E43BD1585208}" srcOrd="1" destOrd="0" presId="urn:microsoft.com/office/officeart/2005/8/layout/pList1#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4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968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4602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9238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93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2370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4129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7777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0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15186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0716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49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3993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49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4542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2895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1250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0816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65897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87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2517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9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30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330C-6707-4BD8-B6DC-FA359AFFF1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B218-84F7-4315-B3E2-EE99CA88D6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340768"/>
            <a:ext cx="6694512" cy="3024335"/>
          </a:xfrm>
        </p:spPr>
        <p:txBody>
          <a:bodyPr/>
          <a:lstStyle/>
          <a:p>
            <a:r>
              <a:rPr lang="ru-RU" dirty="0" smtClean="0"/>
              <a:t>Партнёрство с родителями в рамках ФГОС ДО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04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712522"/>
              </p:ext>
            </p:extLst>
          </p:nvPr>
        </p:nvGraphicFramePr>
        <p:xfrm>
          <a:off x="1547664" y="548680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88640"/>
            <a:ext cx="6262464" cy="64807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srgbClr val="C0504D">
                    <a:lumMod val="75000"/>
                  </a:srgbClr>
                </a:solidFill>
              </a:rPr>
              <a:t>Различия процесса обучения в детском саду, организованного в виде учебной деятельности и через организацию детских видов деятельности</a:t>
            </a:r>
            <a:r>
              <a:rPr lang="ru-RU" sz="1800" dirty="0">
                <a:solidFill>
                  <a:srgbClr val="C0504D">
                    <a:lumMod val="75000"/>
                  </a:srgbClr>
                </a:solidFill>
              </a:rPr>
              <a:t/>
            </a:r>
            <a:br>
              <a:rPr lang="ru-RU" sz="1800" dirty="0">
                <a:solidFill>
                  <a:srgbClr val="C0504D">
                    <a:lumMod val="75000"/>
                  </a:srgbClr>
                </a:solidFill>
              </a:rPr>
            </a:br>
            <a:endParaRPr lang="ru-RU" sz="1800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4450" y="836712"/>
            <a:ext cx="7270038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7053" y="476672"/>
            <a:ext cx="6719403" cy="5915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6632"/>
            <a:ext cx="7306262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7258" y="476672"/>
            <a:ext cx="6915222" cy="5904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7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90351"/>
            <a:ext cx="6768752" cy="6149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79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46144"/>
            <a:ext cx="6840760" cy="5735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000" b="1" dirty="0" smtClean="0">
                <a:solidFill>
                  <a:srgbClr val="FF0000"/>
                </a:solidFill>
              </a:rPr>
              <a:t>Каким </a:t>
            </a:r>
            <a:r>
              <a:rPr lang="ru-RU" altLang="ru-RU" sz="4000" b="1" dirty="0">
                <a:solidFill>
                  <a:srgbClr val="FF0000"/>
                </a:solidFill>
              </a:rPr>
              <a:t>должен быть выпускник ДОУ?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2276872"/>
            <a:ext cx="73448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altLang="ru-RU" sz="2500" b="1" dirty="0">
                <a:solidFill>
                  <a:srgbClr val="002060"/>
                </a:solidFill>
                <a:cs typeface="Times New Roman" pitchFamily="18" charset="0"/>
              </a:rPr>
              <a:t>Ребенок - выпускник ДОУ должен обладать личностными характеристиками, среди них инициативность, самостоятельность, уверенность в своих силах, положительное отношение к себе и другим, развитое воображение, способность к волевым усилиям, любознательность. </a:t>
            </a:r>
          </a:p>
        </p:txBody>
      </p:sp>
    </p:spTree>
    <p:extLst>
      <p:ext uri="{BB962C8B-B14F-4D97-AF65-F5344CB8AC3E}">
        <p14:creationId xmlns="" xmlns:p14="http://schemas.microsoft.com/office/powerpoint/2010/main" val="3656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2304256"/>
          </a:xfrm>
        </p:spPr>
        <p:txBody>
          <a:bodyPr>
            <a:normAutofit/>
          </a:bodyPr>
          <a:lstStyle/>
          <a:p>
            <a:pPr lvl="0"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r>
              <a:rPr lang="ru-RU" altLang="ru-RU" sz="2800" b="1" dirty="0" smtClean="0">
                <a:solidFill>
                  <a:srgbClr val="FF0000"/>
                </a:solidFill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642918"/>
            <a:ext cx="6048672" cy="499588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Уважаемые родители!</a:t>
            </a:r>
          </a:p>
          <a:p>
            <a:pPr lvl="0">
              <a:spcBef>
                <a:spcPts val="0"/>
              </a:spcBef>
            </a:pPr>
            <a:endParaRPr lang="ru-RU" altLang="ru-RU" sz="2400" b="1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</a:rPr>
              <a:t>Ваш ребенок уникален! Он находится в счастливой поре детства, которая сама по себе самоценна, как этап развития маленького человека.</a:t>
            </a:r>
          </a:p>
          <a:p>
            <a:pPr lvl="0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002060"/>
                </a:solidFill>
              </a:rPr>
              <a:t>Давайте бережно поддерживать малыша, давать возможности ему развиваться, и при этом быть </a:t>
            </a:r>
            <a:r>
              <a:rPr lang="ru-RU" altLang="ru-RU" sz="4400" b="1" dirty="0" smtClean="0">
                <a:solidFill>
                  <a:srgbClr val="002060"/>
                </a:solidFill>
              </a:rPr>
              <a:t>счастливым!  </a:t>
            </a:r>
            <a:endParaRPr lang="ru-RU" alt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2656"/>
            <a:ext cx="7772400" cy="2304256"/>
          </a:xfrm>
        </p:spPr>
        <p:txBody>
          <a:bodyPr>
            <a:normAutofit/>
          </a:bodyPr>
          <a:lstStyle/>
          <a:p>
            <a:pPr lvl="0">
              <a:spcBef>
                <a:spcPct val="50000"/>
              </a:spcBef>
            </a:pPr>
            <a:r>
              <a:rPr lang="ru-RU" altLang="ru-RU" sz="2800" b="1" dirty="0">
                <a:solidFill>
                  <a:srgbClr val="FF0000"/>
                </a:solidFill>
              </a:rPr>
              <a:t>Что такое Федеральный государственный стандарт дошкольного образования?</a:t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r>
              <a:rPr lang="ru-RU" altLang="ru-RU" sz="2800" b="1" dirty="0" smtClean="0">
                <a:solidFill>
                  <a:srgbClr val="FF0000"/>
                </a:solidFill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2420888"/>
            <a:ext cx="6048672" cy="321791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2400" b="1" dirty="0">
                <a:solidFill>
                  <a:srgbClr val="002060"/>
                </a:solidFill>
              </a:rPr>
              <a:t>Федеральные государственные стандарты устанавливаются в Российской Федерации в соответствии с требованием статьи 12 «Закона об образовании» и представляют собой «совокупность обязательных требований к дошкольному образованию».</a:t>
            </a:r>
            <a:endParaRPr lang="ru-RU" alt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7"/>
            <a:ext cx="6766520" cy="1296143"/>
          </a:xfrm>
        </p:spPr>
        <p:txBody>
          <a:bodyPr>
            <a:normAutofit fontScale="90000"/>
          </a:bodyPr>
          <a:lstStyle/>
          <a:p>
            <a:pPr lvl="0">
              <a:spcBef>
                <a:spcPct val="50000"/>
              </a:spcBef>
            </a:pPr>
            <a:r>
              <a:rPr lang="ru-RU" altLang="ru-RU" sz="3800" b="1" dirty="0">
                <a:solidFill>
                  <a:srgbClr val="FF0000"/>
                </a:solidFill>
              </a:rPr>
              <a:t>Что является отличительной особенностью ФГОС ДО?</a:t>
            </a:r>
            <a:br>
              <a:rPr lang="ru-RU" altLang="ru-RU" sz="38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700808"/>
            <a:ext cx="7344816" cy="3937992"/>
          </a:xfrm>
        </p:spPr>
        <p:txBody>
          <a:bodyPr/>
          <a:lstStyle/>
          <a:p>
            <a:pPr lvl="0" algn="just">
              <a:spcBef>
                <a:spcPct val="50000"/>
              </a:spcBef>
            </a:pPr>
            <a:r>
              <a:rPr lang="ru-RU" altLang="ru-RU" sz="3600" b="1" dirty="0">
                <a:solidFill>
                  <a:srgbClr val="002060"/>
                </a:solidFill>
                <a:cs typeface="Times New Roman" pitchFamily="18" charset="0"/>
              </a:rPr>
              <a:t>Ключевая установка стандарта - поддержка разнообразия детства через создание условий социальной ситуации содействия взрослых и детей ради развития способностей каждого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622504" cy="23762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altLang="ru-RU" sz="2800" b="1" dirty="0">
                <a:solidFill>
                  <a:srgbClr val="FF0000"/>
                </a:solidFill>
              </a:rPr>
              <a:t>Что является основными целями </a:t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r>
              <a:rPr lang="ru-RU" altLang="ru-RU" sz="2800" b="1" dirty="0">
                <a:solidFill>
                  <a:srgbClr val="FF0000"/>
                </a:solidFill>
              </a:rPr>
              <a:t>ФГОС ДО?</a:t>
            </a:r>
            <a:br>
              <a:rPr lang="ru-RU" altLang="ru-RU" sz="2800" b="1" dirty="0">
                <a:solidFill>
                  <a:srgbClr val="FF0000"/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916832"/>
            <a:ext cx="6984776" cy="372196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обеспечение 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государством равенства возможностей для каждого ребенка в получении качественного дошкольного образования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обеспечение 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государственных гарантий уровня и качества образования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сохранение </a:t>
            </a:r>
            <a:r>
              <a:rPr lang="ru-RU" altLang="ru-RU" sz="2400" b="1" dirty="0">
                <a:solidFill>
                  <a:srgbClr val="002060"/>
                </a:solidFill>
                <a:cs typeface="Times New Roman" pitchFamily="18" charset="0"/>
              </a:rPr>
              <a:t>единства образовательного пространства РФ относительно уровня дошкольного образования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lvl="0" algn="l">
              <a:spcBef>
                <a:spcPts val="0"/>
              </a:spcBef>
              <a:spcAft>
                <a:spcPct val="0"/>
              </a:spcAft>
            </a:pPr>
            <a:endParaRPr lang="ru-RU" alt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endParaRPr lang="ru-RU" alt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8640"/>
            <a:ext cx="6406480" cy="136815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4000" b="1" dirty="0" smtClean="0">
                <a:solidFill>
                  <a:srgbClr val="FF0000"/>
                </a:solidFill>
              </a:rPr>
              <a:t>Какие </a:t>
            </a:r>
            <a:r>
              <a:rPr lang="ru-RU" altLang="ru-RU" sz="4000" b="1" dirty="0">
                <a:solidFill>
                  <a:srgbClr val="FF0000"/>
                </a:solidFill>
              </a:rPr>
              <a:t>основные принципы устанавливает ФГОС ДО?</a:t>
            </a:r>
            <a:br>
              <a:rPr lang="ru-RU" altLang="ru-RU" sz="40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124744"/>
            <a:ext cx="7128792" cy="451405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alt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            •</a:t>
            </a:r>
            <a:r>
              <a:rPr lang="ru-RU" altLang="ru-RU" sz="2900" b="1" dirty="0">
                <a:solidFill>
                  <a:srgbClr val="002060"/>
                </a:solidFill>
                <a:cs typeface="Times New Roman" pitchFamily="18" charset="0"/>
              </a:rPr>
              <a:t>поддержка разнообразия детства; </a:t>
            </a:r>
          </a:p>
          <a:p>
            <a:pPr lvl="0" algn="just"/>
            <a:r>
              <a:rPr lang="ru-RU" altLang="ru-RU" sz="2900" b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altLang="ru-RU" sz="2900" b="1" dirty="0" smtClean="0">
                <a:solidFill>
                  <a:srgbClr val="002060"/>
                </a:solidFill>
                <a:cs typeface="Times New Roman" pitchFamily="18" charset="0"/>
              </a:rPr>
              <a:t>•сохранение </a:t>
            </a:r>
            <a:r>
              <a:rPr lang="ru-RU" altLang="ru-RU" sz="2900" b="1" dirty="0">
                <a:solidFill>
                  <a:srgbClr val="002060"/>
                </a:solidFill>
                <a:cs typeface="Times New Roman" pitchFamily="18" charset="0"/>
              </a:rPr>
              <a:t>уникальности и </a:t>
            </a:r>
            <a:r>
              <a:rPr lang="ru-RU" altLang="ru-RU" sz="2900" b="1" dirty="0" err="1">
                <a:solidFill>
                  <a:srgbClr val="002060"/>
                </a:solidFill>
                <a:cs typeface="Times New Roman" pitchFamily="18" charset="0"/>
              </a:rPr>
              <a:t>самоценности</a:t>
            </a:r>
            <a:r>
              <a:rPr lang="ru-RU" altLang="ru-RU" sz="2900" b="1" dirty="0">
                <a:solidFill>
                  <a:srgbClr val="002060"/>
                </a:solidFill>
                <a:cs typeface="Times New Roman" pitchFamily="18" charset="0"/>
              </a:rPr>
              <a:t> дошкольного детства; </a:t>
            </a:r>
          </a:p>
          <a:p>
            <a:pPr lvl="0" algn="just"/>
            <a:r>
              <a:rPr lang="ru-RU" altLang="ru-RU" sz="2900" b="1" dirty="0">
                <a:solidFill>
                  <a:srgbClr val="002060"/>
                </a:solidFill>
                <a:cs typeface="Times New Roman" pitchFamily="18" charset="0"/>
              </a:rPr>
              <a:t>	•полноценное проживание ребёнком всех этапов дошкольного детства, обогащение детского развития; </a:t>
            </a:r>
          </a:p>
          <a:p>
            <a:pPr lvl="0" algn="just"/>
            <a:r>
              <a:rPr lang="ru-RU" altLang="ru-RU" sz="2900" b="1" dirty="0">
                <a:solidFill>
                  <a:srgbClr val="002060"/>
                </a:solidFill>
                <a:cs typeface="Times New Roman" pitchFamily="18" charset="0"/>
              </a:rPr>
              <a:t>	•создания благоприятной социальной ситуации развития каждого ребёнка в соответствии с его возрастными и индивидуальными особенностями и склонностями.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7344816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altLang="ru-RU" sz="4000" b="1" dirty="0">
                <a:solidFill>
                  <a:srgbClr val="FF0000"/>
                </a:solidFill>
              </a:rPr>
              <a:t>Какие требования выдвигает новый ФГОС ДО?</a:t>
            </a:r>
            <a:br>
              <a:rPr lang="ru-RU" altLang="ru-RU" sz="40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340768"/>
            <a:ext cx="7344816" cy="4298032"/>
          </a:xfrm>
        </p:spPr>
        <p:txBody>
          <a:bodyPr>
            <a:normAutofit fontScale="85000" lnSpcReduction="20000"/>
          </a:bodyPr>
          <a:lstStyle/>
          <a:p>
            <a:pPr marL="514350" lvl="0" indent="-514350" algn="just">
              <a:spcBef>
                <a:spcPts val="0"/>
              </a:spcBef>
              <a:buAutoNum type="arabicPeriod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Требования </a:t>
            </a:r>
            <a:r>
              <a:rPr lang="ru-RU" altLang="ru-RU" sz="2800" b="1" dirty="0">
                <a:solidFill>
                  <a:srgbClr val="002060"/>
                </a:solidFill>
                <a:cs typeface="Times New Roman" pitchFamily="18" charset="0"/>
              </a:rPr>
              <a:t>к структуре образовательной программы дошкольного образования</a:t>
            </a: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lvl="0" algn="just">
              <a:spcBef>
                <a:spcPts val="0"/>
              </a:spcBef>
              <a:defRPr/>
            </a:pPr>
            <a:endParaRPr lang="ru-RU" altLang="ru-RU" sz="2800" b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ru-RU" altLang="ru-RU" sz="2800" b="1" dirty="0">
                <a:solidFill>
                  <a:srgbClr val="002060"/>
                </a:solidFill>
                <a:cs typeface="Times New Roman" pitchFamily="18" charset="0"/>
              </a:rPr>
              <a:t>. Требования к условиям реализации образовательной программы дошкольного образования:</a:t>
            </a:r>
          </a:p>
          <a:p>
            <a:pPr marL="457200" lvl="0" indent="-457200" algn="just">
              <a:spcBef>
                <a:spcPts val="0"/>
              </a:spcBef>
              <a:defRPr/>
            </a:pPr>
            <a:r>
              <a:rPr lang="ru-RU" altLang="ru-RU" sz="2600" b="1" i="1" dirty="0">
                <a:solidFill>
                  <a:srgbClr val="002060"/>
                </a:solidFill>
                <a:cs typeface="Times New Roman" pitchFamily="18" charset="0"/>
              </a:rPr>
              <a:t>к психолого- педагогическим условиям реализации основной образовательной программы дошкольного образования</a:t>
            </a:r>
          </a:p>
          <a:p>
            <a:pPr marL="457200" lvl="0" indent="-457200" algn="just">
              <a:spcBef>
                <a:spcPts val="0"/>
              </a:spcBef>
              <a:defRPr/>
            </a:pPr>
            <a:r>
              <a:rPr lang="ru-RU" altLang="ru-RU" sz="2600" b="1" i="1" dirty="0">
                <a:solidFill>
                  <a:srgbClr val="002060"/>
                </a:solidFill>
                <a:cs typeface="Times New Roman" pitchFamily="18" charset="0"/>
              </a:rPr>
              <a:t>к развивающей предметно-пространственной среде</a:t>
            </a:r>
            <a:r>
              <a:rPr lang="ru-RU" altLang="ru-RU" sz="2600" b="1" i="1" dirty="0" smtClean="0">
                <a:solidFill>
                  <a:srgbClr val="002060"/>
                </a:solidFill>
                <a:cs typeface="Times New Roman" pitchFamily="18" charset="0"/>
              </a:rPr>
              <a:t>;</a:t>
            </a:r>
          </a:p>
          <a:p>
            <a:pPr marL="457200" lvl="0" indent="-457200" algn="just">
              <a:spcBef>
                <a:spcPts val="0"/>
              </a:spcBef>
              <a:defRPr/>
            </a:pPr>
            <a:endParaRPr lang="ru-RU" altLang="ru-RU" sz="26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altLang="ru-RU" sz="2800" b="1" dirty="0">
                <a:solidFill>
                  <a:srgbClr val="002060"/>
                </a:solidFill>
                <a:cs typeface="Times New Roman" pitchFamily="18" charset="0"/>
              </a:rPr>
              <a:t>. Требования к результатам освоения образовательной программы дошкольного образования.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8641"/>
            <a:ext cx="6046440" cy="115212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Психолого-педагогические условия реализации Программы</a:t>
            </a:r>
            <a:endParaRPr lang="ru-RU" sz="28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1520193"/>
              </p:ext>
            </p:extLst>
          </p:nvPr>
        </p:nvGraphicFramePr>
        <p:xfrm>
          <a:off x="1619672" y="1124744"/>
          <a:ext cx="71391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9463263"/>
              </p:ext>
            </p:extLst>
          </p:nvPr>
        </p:nvGraphicFramePr>
        <p:xfrm>
          <a:off x="1763688" y="404664"/>
          <a:ext cx="713913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457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gre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</Template>
  <TotalTime>272</TotalTime>
  <Words>327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grey</vt:lpstr>
      <vt:lpstr>1_grey</vt:lpstr>
      <vt:lpstr>2_grey</vt:lpstr>
      <vt:lpstr>3_grey</vt:lpstr>
      <vt:lpstr>4_grey</vt:lpstr>
      <vt:lpstr>5_grey</vt:lpstr>
      <vt:lpstr>6_grey</vt:lpstr>
      <vt:lpstr>7_grey</vt:lpstr>
      <vt:lpstr>8_grey</vt:lpstr>
      <vt:lpstr>9_grey</vt:lpstr>
      <vt:lpstr>10_grey</vt:lpstr>
      <vt:lpstr>11_grey</vt:lpstr>
      <vt:lpstr>Партнёрство с родителями в рамках ФГОС ДО</vt:lpstr>
      <vt:lpstr>  </vt:lpstr>
      <vt:lpstr>Что такое Федеральный государственный стандарт дошкольного образования?  </vt:lpstr>
      <vt:lpstr>Что является отличительной особенностью ФГОС ДО? </vt:lpstr>
      <vt:lpstr>Что является основными целями  ФГОС ДО? </vt:lpstr>
      <vt:lpstr>Какие основные принципы устанавливает ФГОС ДО? </vt:lpstr>
      <vt:lpstr>Какие требования выдвигает новый ФГОС ДО? </vt:lpstr>
      <vt:lpstr>Психолого-педагогические условия реализации Программы</vt:lpstr>
      <vt:lpstr>Слайд 9</vt:lpstr>
      <vt:lpstr>Слайд 10</vt:lpstr>
      <vt:lpstr>Различия процесса обучения в детском саду, организованного в виде учебной деятельности и через организацию детских видов деятельности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Партнёрство с родителями в рамках ФГОС ДО</dc:title>
  <dc:creator>User</dc:creator>
  <cp:lastModifiedBy>0</cp:lastModifiedBy>
  <cp:revision>6</cp:revision>
  <dcterms:created xsi:type="dcterms:W3CDTF">2014-06-05T11:06:32Z</dcterms:created>
  <dcterms:modified xsi:type="dcterms:W3CDTF">2016-02-29T11:16:15Z</dcterms:modified>
</cp:coreProperties>
</file>